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2" r:id="rId4"/>
    <p:sldId id="264" r:id="rId5"/>
    <p:sldId id="257" r:id="rId6"/>
    <p:sldId id="260" r:id="rId7"/>
    <p:sldId id="261" r:id="rId8"/>
    <p:sldId id="27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2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E6D4-0134-48EC-9F84-D30A16ACE353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4CBB9-949F-437D-B4D6-6B954E53A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¾ of the world’s forestland was reported</a:t>
            </a:r>
            <a:r>
              <a:rPr lang="en-US" baseline="0" dirty="0" smtClean="0"/>
              <a:t> in the last UN Forest Resources Assessment using international defaults or unknown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4CBB9-949F-437D-B4D6-6B954E53A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match with FIA estimate in CA.</a:t>
            </a:r>
            <a:r>
              <a:rPr lang="en-US" baseline="0" dirty="0" smtClean="0"/>
              <a:t>  Our standard error was obviously greater, but this method can be extended anywhere and cost a fraction of the $10million FIA paid for CA’s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D8297-9D2F-43DC-AE62-B35EF3E1EA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is good</a:t>
            </a:r>
            <a:r>
              <a:rPr lang="en-US" baseline="0" dirty="0" smtClean="0"/>
              <a:t> across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4CBB9-949F-437D-B4D6-6B954E53A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Filling a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4CBB9-949F-437D-B4D6-6B954E53A2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5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2C34-6066-4A47-97D5-362D0CE1466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7C76-ADE2-4F5C-8C81-2B10CF1DA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gif"/><Relationship Id="rId7" Type="http://schemas.openxmlformats.org/officeDocument/2006/relationships/hyperlink" Target="http://swp.gmu.edu/silvacarbon/" TargetMode="External"/><Relationship Id="rId2" Type="http://schemas.openxmlformats.org/officeDocument/2006/relationships/hyperlink" Target="http://www.nasa.gov/audience/foreducators/ERC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www.fao.or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/>
                </a:solidFill>
              </a:rPr>
              <a:t>Preliminary Results of the Global Forest Biomass Survey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38200" y="4495800"/>
            <a:ext cx="7620000" cy="2362200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ASA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330836"/>
            <a:ext cx="1258780" cy="10699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79366" t="56690" r="5345" b="16414"/>
          <a:stretch>
            <a:fillRect/>
          </a:stretch>
        </p:blipFill>
        <p:spPr bwMode="auto">
          <a:xfrm>
            <a:off x="4648200" y="5298116"/>
            <a:ext cx="1072229" cy="117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ood and Agriculture Organization of the United Nations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958239"/>
            <a:ext cx="1409700" cy="18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wp.gmu.edu/silvacarbon/sites/default/files/SilvaCarbonLOGO_2.png">
            <a:hlinkClick r:id="rId7" tooltip="Back to homepag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2240868" cy="5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329933"/>
            <a:ext cx="3181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Sean P. Healey, Paul L. Patterson,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Chris Woodall</a:t>
            </a:r>
          </a:p>
          <a:p>
            <a:pPr algn="ctr"/>
            <a:r>
              <a:rPr lang="en-US" sz="1600" i="1" dirty="0" smtClean="0"/>
              <a:t>US Forest Service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162300" y="2329933"/>
            <a:ext cx="3181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Erik Lindquist</a:t>
            </a:r>
          </a:p>
          <a:p>
            <a:pPr algn="ctr"/>
            <a:r>
              <a:rPr lang="en-US" sz="1600" i="1" dirty="0" smtClean="0"/>
              <a:t>UN Food and Agriculture Organization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429000"/>
            <a:ext cx="39682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Michael W. Hernandez, David Edwards</a:t>
            </a:r>
          </a:p>
          <a:p>
            <a:pPr algn="ctr"/>
            <a:r>
              <a:rPr lang="en-US" sz="1600" i="1" dirty="0" smtClean="0"/>
              <a:t>Weber State University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329933"/>
            <a:ext cx="31813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Michael </a:t>
            </a:r>
            <a:r>
              <a:rPr lang="en-US" dirty="0" err="1" smtClean="0"/>
              <a:t>Lefsky</a:t>
            </a:r>
            <a:endParaRPr lang="en-US" dirty="0" smtClean="0"/>
          </a:p>
          <a:p>
            <a:pPr algn="ctr"/>
            <a:r>
              <a:rPr lang="en-US" sz="1600" i="1" dirty="0" smtClean="0"/>
              <a:t>Colorado State University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403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Background:</a:t>
            </a:r>
          </a:p>
          <a:p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u="sng" dirty="0" smtClean="0"/>
              <a:t>Biomass per hectare</a:t>
            </a:r>
            <a:r>
              <a:rPr lang="en-US" sz="2800" dirty="0" smtClean="0"/>
              <a:t> is an important coefficient for many international carbon accounting frameworks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Many countries do not have designed national forest inventories to produce this coefficient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Important methodological differences exist among countries that do have national forest inventories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3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3400" y="1905000"/>
            <a:ext cx="100584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Using a statistically defined subset of GLAS with available ground data, we can use model-based inference to estimate biomass/ha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875" t="27000" r="12500" b="18000"/>
          <a:stretch>
            <a:fillRect/>
          </a:stretch>
        </p:blipFill>
        <p:spPr bwMode="auto">
          <a:xfrm>
            <a:off x="0" y="2027296"/>
            <a:ext cx="7010400" cy="476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4419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National Forest Inventory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441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Lidar</a:t>
            </a:r>
            <a:r>
              <a:rPr lang="en-US" b="1" dirty="0" smtClean="0">
                <a:solidFill>
                  <a:schemeClr val="bg1"/>
                </a:solidFill>
              </a:rPr>
              <a:t>-based sampling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88120"/>
            <a:ext cx="2857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202729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Pilot Study: California</a:t>
            </a:r>
          </a:p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(Healey et al., 2012)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r="2449" b="9518"/>
          <a:stretch/>
        </p:blipFill>
        <p:spPr bwMode="auto">
          <a:xfrm>
            <a:off x="-46961" y="0"/>
            <a:ext cx="9190961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 t="11766" r="15711" b="4358"/>
          <a:stretch/>
        </p:blipFill>
        <p:spPr bwMode="auto">
          <a:xfrm>
            <a:off x="3477890" y="3675964"/>
            <a:ext cx="3989710" cy="3335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3619" y="369432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Gabon GLAS sample (n=117)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6119336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Democratic Republic of Congo GLAS sample (n=410)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48" y="4572000"/>
            <a:ext cx="3419971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Optimized GLAS samples have been established for all countries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462980"/>
              </p:ext>
            </p:extLst>
          </p:nvPr>
        </p:nvGraphicFramePr>
        <p:xfrm>
          <a:off x="-1" y="0"/>
          <a:ext cx="8676225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10053360" imgH="7772400" progId="AcroExch.Document.11">
                  <p:embed/>
                </p:oleObj>
              </mc:Choice>
              <mc:Fallback>
                <p:oleObj name="Acrobat Document" r:id="rId3" imgW="10053360" imgH="777240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8676225" cy="670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48006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Average canopy height* has been estimated for each country</a:t>
            </a:r>
          </a:p>
          <a:p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sz="2000" b="1" dirty="0" smtClean="0">
                <a:solidFill>
                  <a:schemeClr val="accent5"/>
                </a:solidFill>
              </a:rPr>
              <a:t>*not accounting, yet, for GLAS measurement error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295400"/>
            <a:ext cx="8793163" cy="47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We are in the process of using the samples to estimate biomass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535487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Estimate for the United States (without Interior Alaska) matches FIA’s estimate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4953000" y="5562600"/>
            <a:ext cx="972343" cy="6096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00057" y="5562600"/>
            <a:ext cx="972343" cy="609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91400" y="6248400"/>
            <a:ext cx="76200" cy="23533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200" y="6483734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201 million ha: stocked timberland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38600" y="6009528"/>
            <a:ext cx="685800" cy="25876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6268290"/>
            <a:ext cx="2286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5"/>
                </a:solidFill>
              </a:rPr>
              <a:t>191 million ha: IGBP forest cover classes in global MOD12Q1 product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2770" r="2970" b="14611"/>
          <a:stretch/>
        </p:blipFill>
        <p:spPr bwMode="auto">
          <a:xfrm>
            <a:off x="143272" y="1466850"/>
            <a:ext cx="3666728" cy="15921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nasa_cms\cms2\alaska\ak_over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16385" r="10916" b="17751"/>
          <a:stretch/>
        </p:blipFill>
        <p:spPr bwMode="auto">
          <a:xfrm>
            <a:off x="1524000" y="838200"/>
            <a:ext cx="5638800" cy="60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are using the sample to estimate biomass for Alaska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Finalizing global model-building ground sample points (currently composed of NFI and FAO data from selected countries)</a:t>
            </a:r>
          </a:p>
          <a:p>
            <a:r>
              <a:rPr lang="en-US" dirty="0" smtClean="0"/>
              <a:t>Estimates to be distributed through the UN Food and Agriculture Organization to individual country </a:t>
            </a:r>
            <a:r>
              <a:rPr lang="en-US" dirty="0" smtClean="0"/>
              <a:t>correspondents</a:t>
            </a:r>
          </a:p>
          <a:p>
            <a:r>
              <a:rPr lang="en-US" dirty="0" smtClean="0"/>
              <a:t>Sampling concepts from this project are being implemented on the GEDI biomass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334</Words>
  <Application>Microsoft Office PowerPoint</Application>
  <PresentationFormat>On-screen Show (4:3)</PresentationFormat>
  <Paragraphs>43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Acrobat Document</vt:lpstr>
      <vt:lpstr>PowerPoint Presentation</vt:lpstr>
      <vt:lpstr>PowerPoint Presentation</vt:lpstr>
      <vt:lpstr>Using a statistically defined subset of GLAS with available ground data, we can use model-based inference to estimate biomass/ha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Currently: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28</cp:revision>
  <dcterms:created xsi:type="dcterms:W3CDTF">2014-10-01T15:52:03Z</dcterms:created>
  <dcterms:modified xsi:type="dcterms:W3CDTF">2014-11-10T20:21:14Z</dcterms:modified>
</cp:coreProperties>
</file>